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6" r:id="rId2"/>
    <p:sldId id="279" r:id="rId3"/>
    <p:sldId id="284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18" r:id="rId14"/>
    <p:sldId id="328" r:id="rId15"/>
    <p:sldId id="317" r:id="rId16"/>
    <p:sldId id="314" r:id="rId17"/>
    <p:sldId id="315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4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youtube.com/watch?v=rTsAg_OGh-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api.sap.com/themes/CDSView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11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CDS View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5830" y="827420"/>
            <a:ext cx="9374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kern="0" dirty="0" smtClean="0">
                <a:solidFill>
                  <a:schemeClr val="bg1"/>
                </a:solidFill>
                <a:ea typeface="Arial Unicode MS" pitchFamily="34" charset="-128"/>
                <a:cs typeface="Arial"/>
              </a:rPr>
              <a:t>Create Basic CDS View with parameter and Data Expose from snwd_bpa (Business Partner Table) .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73" y="1363360"/>
            <a:ext cx="9318476" cy="500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43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Core Data &amp; Service Entities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1764" y="871552"/>
            <a:ext cx="117390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 CDS entity has a specified number of columns, defined at the time of entity creation, but can have any number of rows. Database entities also typically have meta-data associated with them; the meta-data might include constraints on the entity or on the values within particular columns. SAP HANA Extended Application Services (SAP HANA XS) enables you to create a database entity as a design-time file in the repository. All repository files including your entity definition can be transported to other SAP HANA systems, for example, in a delivery unit. You can define the entity using CDS-compliant DDL.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76" y="2433103"/>
            <a:ext cx="8717143" cy="42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58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iring Manager for Codility by Nuno Dias on Dribb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04" y="922030"/>
            <a:ext cx="73914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  </a:t>
            </a:r>
            <a:endParaRPr lang="en-US" b="1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0616" y="922030"/>
            <a:ext cx="4405644" cy="49074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Basics of CDS View &amp; CDS Entities </a:t>
            </a:r>
            <a:r>
              <a:rPr lang="en-GB" sz="2000" kern="0" dirty="0" smtClean="0">
                <a:solidFill>
                  <a:schemeClr val="bg1"/>
                </a:solidFill>
                <a:ea typeface="Arial Unicode MS" pitchFamily="34" charset="-128"/>
                <a:cs typeface="Arial"/>
              </a:rPr>
              <a:t>Code </a:t>
            </a:r>
            <a:endParaRPr lang="en-GB" sz="20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8498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33271" y="3140968"/>
            <a:ext cx="43938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89147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</a:t>
            </a:r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11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980728"/>
            <a:ext cx="7964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Introduction of  CDS(Core Data &amp; Service )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Concept of  CDS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Standard CDS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Understanding Concept of  Code to Data Paradigm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 Creating CDS Entities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Introduction to Core Data &amp; Services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1764" y="4711940"/>
            <a:ext cx="114440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CDS</a:t>
            </a:r>
            <a:r>
              <a:rPr lang="en-US" sz="1800" dirty="0">
                <a:solidFill>
                  <a:schemeClr val="bg1"/>
                </a:solidFill>
              </a:rPr>
              <a:t> stands for Core Data Services. This is the new programming paradigm within new SAP environment specifically </a:t>
            </a:r>
            <a:r>
              <a:rPr lang="en-US" sz="1800" b="1" dirty="0">
                <a:solidFill>
                  <a:schemeClr val="bg1"/>
                </a:solidFill>
              </a:rPr>
              <a:t>S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b="1" dirty="0">
                <a:solidFill>
                  <a:schemeClr val="bg1"/>
                </a:solidFill>
              </a:rPr>
              <a:t>4HANA</a:t>
            </a:r>
            <a:r>
              <a:rPr lang="en-US" sz="1800" dirty="0">
                <a:solidFill>
                  <a:schemeClr val="bg1"/>
                </a:solidFill>
              </a:rPr>
              <a:t> systems. So </a:t>
            </a:r>
            <a:r>
              <a:rPr lang="en-US" sz="1800" b="1" dirty="0">
                <a:solidFill>
                  <a:schemeClr val="bg1"/>
                </a:solidFill>
              </a:rPr>
              <a:t>CDS views</a:t>
            </a:r>
            <a:r>
              <a:rPr lang="en-US" sz="1800" dirty="0">
                <a:solidFill>
                  <a:schemeClr val="bg1"/>
                </a:solidFill>
              </a:rPr>
              <a:t> are the new programming design concepts which can achieve Code-to-Data paradigm which actually means Code push down into the database for processing.</a:t>
            </a:r>
          </a:p>
        </p:txBody>
      </p:sp>
      <p:pic>
        <p:nvPicPr>
          <p:cNvPr id="8" name="Picture 2" descr="Premium Vector | Business semina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2" b="15616"/>
          <a:stretch/>
        </p:blipFill>
        <p:spPr bwMode="auto">
          <a:xfrm>
            <a:off x="2262670" y="1162930"/>
            <a:ext cx="5962650" cy="339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Core Data &amp; Services at Glance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4429" y="1335903"/>
            <a:ext cx="5557732" cy="1477007"/>
            <a:chOff x="323476" y="1336592"/>
            <a:chExt cx="5559019" cy="1477349"/>
          </a:xfrm>
        </p:grpSpPr>
        <p:sp>
          <p:nvSpPr>
            <p:cNvPr id="7" name="TextBox 6"/>
            <p:cNvSpPr txBox="1"/>
            <p:nvPr/>
          </p:nvSpPr>
          <p:spPr>
            <a:xfrm>
              <a:off x="323476" y="1336592"/>
              <a:ext cx="684642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46254" y="1651935"/>
              <a:ext cx="4736241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Semantically Rich Data-Models 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Domain specific languages </a:t>
              </a:r>
              <a:r>
                <a:rPr lang="en-US" sz="16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(DDL, QL, DCL)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Declarative, close to conceptual thinking</a:t>
              </a:r>
              <a:r>
                <a:rPr lang="en-US" sz="16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 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4429" y="3083110"/>
            <a:ext cx="5633750" cy="1477007"/>
            <a:chOff x="323476" y="1336592"/>
            <a:chExt cx="5635054" cy="1477349"/>
          </a:xfrm>
        </p:grpSpPr>
        <p:sp>
          <p:nvSpPr>
            <p:cNvPr id="10" name="TextBox 9"/>
            <p:cNvSpPr txBox="1"/>
            <p:nvPr/>
          </p:nvSpPr>
          <p:spPr>
            <a:xfrm>
              <a:off x="323476" y="1336592"/>
              <a:ext cx="684641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6254" y="1613739"/>
              <a:ext cx="4812276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CDS is completely based on SQL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Any ‘Standard SQL’ features directly available like joins, unions, build-in functions, …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24429" y="4829558"/>
            <a:ext cx="5633750" cy="1477007"/>
            <a:chOff x="323476" y="1336592"/>
            <a:chExt cx="5635054" cy="1477349"/>
          </a:xfrm>
        </p:grpSpPr>
        <p:sp>
          <p:nvSpPr>
            <p:cNvPr id="14" name="TextBox 13"/>
            <p:cNvSpPr txBox="1"/>
            <p:nvPr/>
          </p:nvSpPr>
          <p:spPr>
            <a:xfrm>
              <a:off x="323476" y="1336592"/>
              <a:ext cx="684641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46254" y="1632837"/>
              <a:ext cx="4812276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Fully Compatible with Any DB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Generated and managed SQL Views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Modern Open SQL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09839" y="1335903"/>
            <a:ext cx="5584585" cy="1477007"/>
            <a:chOff x="323476" y="1336592"/>
            <a:chExt cx="5635053" cy="1477349"/>
          </a:xfrm>
        </p:grpSpPr>
        <p:sp>
          <p:nvSpPr>
            <p:cNvPr id="17" name="TextBox 16"/>
            <p:cNvSpPr txBox="1"/>
            <p:nvPr/>
          </p:nvSpPr>
          <p:spPr>
            <a:xfrm>
              <a:off x="323476" y="1336592"/>
              <a:ext cx="690669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4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96086" y="1632837"/>
              <a:ext cx="4862443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Common Basis for Domain-Specific Frameworks </a:t>
              </a: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e.g. UI, Analytics, OData, BW,…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i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@AnalyticsDetails.aggregationBehaviour: SUM 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09840" y="3082730"/>
            <a:ext cx="5710890" cy="1477007"/>
            <a:chOff x="323476" y="1336592"/>
            <a:chExt cx="5789915" cy="1477349"/>
          </a:xfrm>
        </p:grpSpPr>
        <p:sp>
          <p:nvSpPr>
            <p:cNvPr id="20" name="TextBox 19"/>
            <p:cNvSpPr txBox="1"/>
            <p:nvPr/>
          </p:nvSpPr>
          <p:spPr>
            <a:xfrm>
              <a:off x="323476" y="1336592"/>
              <a:ext cx="693955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09440" y="1623288"/>
              <a:ext cx="5003951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Built-in Functions and Code Pushdown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Table Functions for Breakout Scenarios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Rich Set of Built-in SQL Functions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309840" y="4829558"/>
            <a:ext cx="5586783" cy="1477007"/>
            <a:chOff x="323476" y="1336592"/>
            <a:chExt cx="5635054" cy="1477349"/>
          </a:xfrm>
        </p:grpSpPr>
        <p:sp>
          <p:nvSpPr>
            <p:cNvPr id="23" name="TextBox 22"/>
            <p:cNvSpPr txBox="1"/>
            <p:nvPr/>
          </p:nvSpPr>
          <p:spPr>
            <a:xfrm>
              <a:off x="323476" y="1336592"/>
              <a:ext cx="690397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95782" y="1623288"/>
              <a:ext cx="4862748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Extensible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On model level thru extensions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On meta-model level thru annotations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8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artoon character and hands question mar vector free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9" t="9716" r="7444" b="10979"/>
          <a:stretch/>
        </p:blipFill>
        <p:spPr bwMode="auto">
          <a:xfrm>
            <a:off x="8904468" y="836712"/>
            <a:ext cx="3166608" cy="30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261764" y="901592"/>
            <a:ext cx="1173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Can I develop CDS views if my Company is not on HANA?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Yes, Provided your ABAP system is above NW 7.4 SP6 +.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You may not get the full potential as you may get when you are on HANA.</a:t>
            </a:r>
          </a:p>
          <a:p>
            <a:pPr lvl="1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Are CDS views same as HANA Calculation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No. HANA Calc view created in HANA Directly, But CDS views are created in ABAP.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When you activate it generate Runtime object which is a HANA View inside of HANA.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342900" indent="-342900">
              <a:buAutoNum type="arabicPeriod" startAt="3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Which system do I code cds views.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ABAP system only using ADT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4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Which is the best way and best practice to implement the CDS views?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Are there some guidelines on CDS views for S/4HANA?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You can get good performance with CDS views, there are guidelines which we can use like VDM</a:t>
            </a:r>
          </a:p>
          <a:p>
            <a:pPr marL="342900" indent="-342900">
              <a:buFont typeface="+mj-lt"/>
              <a:buAutoNum type="arabicPeriod" startAt="4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I have heard about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HANA CDS views also, are these same?</a:t>
            </a:r>
          </a:p>
          <a:p>
            <a:pPr marL="342900" indent="-342900">
              <a:buFont typeface="+mj-lt"/>
              <a:buAutoNum type="arabicPeriod" startAt="4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No. ABAP CDS and HANA CDS are one concept but 2 flavor. 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HANA CDS is used in companies who buys HANA only, they don’t have ABAP system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https://</a:t>
            </a:r>
            <a:r>
              <a:rPr lang="en-US" sz="1800" dirty="0" smtClean="0">
                <a:solidFill>
                  <a:schemeClr val="bg1"/>
                </a:solidFill>
                <a:hlinkClick r:id="rId4"/>
              </a:rPr>
              <a:t>www.youtube.com/watch?v=rTsAg_OGh-A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artoon businessman makes desicion choose yes or Vector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4"/>
          <a:stretch/>
        </p:blipFill>
        <p:spPr bwMode="auto">
          <a:xfrm>
            <a:off x="7696807" y="2038053"/>
            <a:ext cx="4445000" cy="444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261764" y="934755"/>
            <a:ext cx="1173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If I am not from ABAP Background, do I need to learn ABAP to code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From here, CDS is completely new syntax.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also create new DB Table using CDS, or is it only for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indeed if you learn ABAP on Cloud, perhaps this is the only way to create table in ABAP on Cloud System.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we update data also from CDS views or is it only View data.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No. But when this concept is combined with frameworks like BOPF and RAP. Here CDS will work like template/data structure/BO to tell the framework what kind of data to work.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Fiori App Call CDS view directly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No. FIORI ONLY AND ONLY TALKS TO </a:t>
            </a:r>
            <a:r>
              <a:rPr lang="en-US" sz="1800" b="1" dirty="0">
                <a:solidFill>
                  <a:schemeClr val="bg1"/>
                </a:solidFill>
              </a:rPr>
              <a:t>ODATA</a:t>
            </a:r>
          </a:p>
          <a:p>
            <a:pPr lvl="1">
              <a:defRPr/>
            </a:pPr>
            <a:endParaRPr lang="en-US" sz="1800" b="1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BO Reporting tool consume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even SAP Analytics Cloud.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is VDM, we hear this term a lot?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Virtual Data Modeling, This is a gold standard to build views in SAP S/4HANA.</a:t>
            </a: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y Free-Forever Push Notifications Platforms Like Truepush Are Safe To Use  - Truepu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5332" r="8633" b="4433"/>
          <a:stretch/>
        </p:blipFill>
        <p:spPr bwMode="auto">
          <a:xfrm>
            <a:off x="7421212" y="1630012"/>
            <a:ext cx="4721035" cy="5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261764" y="896527"/>
            <a:ext cx="1173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we pass parameters to CDS, is there any way I can pass SELECT-OPTIONS also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We can pass parameter, we cant code SELECT-OPTION directly.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call SQL Script code in CDS, Or can I call AMDP in CDS..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we have starring NW 7.5 a new option which called CDS table function.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How do we secure Data using CDS views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CDS DCL concept.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extend a SAP Delivered CDS view?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we have CDS Extension concept.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Where can I find the list of All the SAP Delivered CDS views in S/4HANA.</a:t>
            </a:r>
          </a:p>
          <a:p>
            <a:pPr lvl="0">
              <a:defRPr/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https://api.sap.com/themes/CDSViews</a:t>
            </a:r>
            <a:endParaRPr lang="en-US" sz="1800" dirty="0">
              <a:solidFill>
                <a:schemeClr val="bg1"/>
              </a:solidFill>
            </a:endParaRPr>
          </a:p>
          <a:p>
            <a:pPr lvl="0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AutoNum type="arabicPeriod" startAt="6"/>
              <a:defRPr/>
            </a:pPr>
            <a:r>
              <a:rPr lang="en-US" sz="1800" dirty="0">
                <a:solidFill>
                  <a:schemeClr val="bg1"/>
                </a:solidFill>
              </a:rPr>
              <a:t>I hear a term called CDS Entity, SAP says that this will overwrite CDS views. Is it true?</a:t>
            </a:r>
          </a:p>
          <a:p>
            <a:pPr lvl="0">
              <a:defRPr/>
            </a:pPr>
            <a:r>
              <a:rPr lang="en-US" sz="1800" dirty="0">
                <a:solidFill>
                  <a:schemeClr val="bg1"/>
                </a:solidFill>
              </a:rPr>
              <a:t>          Yes. </a:t>
            </a:r>
          </a:p>
          <a:p>
            <a:pPr lvl="0"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2" y="341655"/>
            <a:ext cx="11317619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Paradigm Changes in Application Programming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 bwMode="gray">
          <a:xfrm>
            <a:off x="4093026" y="3859956"/>
            <a:ext cx="4246034" cy="1838165"/>
          </a:xfrm>
          <a:prstGeom prst="rect">
            <a:avLst/>
          </a:prstGeom>
          <a:solidFill>
            <a:schemeClr val="bg1"/>
          </a:solidFill>
          <a:ln w="19050" cmpd="sng" algn="ctr">
            <a:solidFill>
              <a:schemeClr val="accent5"/>
            </a:solidFill>
            <a:miter lim="800000"/>
            <a:headEnd/>
            <a:tailEnd/>
          </a:ln>
        </p:spPr>
        <p:txBody>
          <a:bodyPr vert="vert270"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90254" y="4234143"/>
            <a:ext cx="1501488" cy="830613"/>
          </a:xfrm>
          <a:prstGeom prst="rect">
            <a:avLst/>
          </a:prstGeom>
          <a:noFill/>
          <a:ln w="19050" cmpd="sng">
            <a:noFill/>
          </a:ln>
        </p:spPr>
        <p:txBody>
          <a:bodyPr wrap="none" lIns="91398" tIns="45698" rIns="91398" bIns="45698">
            <a:spAutoFit/>
          </a:bodyPr>
          <a:lstStyle/>
          <a:p>
            <a:r>
              <a:rPr lang="en-GB" sz="2400" dirty="0"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+mn-lt"/>
              </a:rPr>
              <a:t/>
            </a:r>
            <a:br>
              <a:rPr lang="en-GB" sz="2400" dirty="0"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7F7F7F"/>
                </a:solidFill>
                <a:latin typeface="+mn-lt"/>
              </a:rPr>
              <a:t>Database</a:t>
            </a:r>
          </a:p>
        </p:txBody>
      </p:sp>
      <p:sp>
        <p:nvSpPr>
          <p:cNvPr id="8" name="Rectangle 7"/>
          <p:cNvSpPr/>
          <p:nvPr/>
        </p:nvSpPr>
        <p:spPr bwMode="gray">
          <a:xfrm>
            <a:off x="4095745" y="1938660"/>
            <a:ext cx="4226160" cy="1560304"/>
          </a:xfrm>
          <a:prstGeom prst="rect">
            <a:avLst/>
          </a:prstGeom>
          <a:solidFill>
            <a:schemeClr val="bg1"/>
          </a:solidFill>
          <a:ln w="19050" cmpd="sng" algn="ctr">
            <a:solidFill>
              <a:schemeClr val="accent2"/>
            </a:solidFill>
            <a:miter lim="800000"/>
            <a:headEnd/>
            <a:tailEnd/>
          </a:ln>
        </p:spPr>
        <p:txBody>
          <a:bodyPr vert="vert270"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>
                  <a:lumMod val="50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90254" y="2156830"/>
            <a:ext cx="2047896" cy="1199772"/>
          </a:xfrm>
          <a:prstGeom prst="rect">
            <a:avLst/>
          </a:prstGeom>
          <a:noFill/>
          <a:ln w="19050" cmpd="sng">
            <a:noFill/>
          </a:ln>
        </p:spPr>
        <p:txBody>
          <a:bodyPr wrap="none" lIns="91398" tIns="45698" rIns="91398" bIns="45698">
            <a:spAutoFit/>
          </a:bodyPr>
          <a:lstStyle/>
          <a:p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Application </a:t>
            </a:r>
            <a:b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Programming</a:t>
            </a:r>
            <a:b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Models</a:t>
            </a:r>
          </a:p>
        </p:txBody>
      </p:sp>
      <p:sp>
        <p:nvSpPr>
          <p:cNvPr id="10" name="Right Triangle 9"/>
          <p:cNvSpPr/>
          <p:nvPr/>
        </p:nvSpPr>
        <p:spPr bwMode="gray">
          <a:xfrm>
            <a:off x="8575994" y="1938660"/>
            <a:ext cx="2836413" cy="3759461"/>
          </a:xfrm>
          <a:prstGeom prst="rtTriangle">
            <a:avLst/>
          </a:prstGeom>
          <a:solidFill>
            <a:schemeClr val="bg1">
              <a:alpha val="0"/>
            </a:schemeClr>
          </a:solidFill>
          <a:ln w="19050" cmpd="sng">
            <a:solidFill>
              <a:schemeClr val="accent3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ight Triangle 11"/>
          <p:cNvSpPr/>
          <p:nvPr/>
        </p:nvSpPr>
        <p:spPr bwMode="gray">
          <a:xfrm rot="10800000">
            <a:off x="927660" y="1935958"/>
            <a:ext cx="2897371" cy="3759462"/>
          </a:xfrm>
          <a:prstGeom prst="rtTriangle">
            <a:avLst/>
          </a:prstGeom>
          <a:noFill/>
          <a:ln w="19050" cmpd="sng">
            <a:solidFill>
              <a:schemeClr val="accent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 rot="3116429">
            <a:off x="508792" y="3753488"/>
            <a:ext cx="3130054" cy="276871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Classic Approach</a:t>
            </a:r>
          </a:p>
        </p:txBody>
      </p:sp>
      <p:sp>
        <p:nvSpPr>
          <p:cNvPr id="14" name="TextBox 13"/>
          <p:cNvSpPr txBox="1"/>
          <p:nvPr/>
        </p:nvSpPr>
        <p:spPr>
          <a:xfrm rot="3216082">
            <a:off x="8725688" y="3628662"/>
            <a:ext cx="3207439" cy="276871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Data </a:t>
            </a: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Centric</a:t>
            </a: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 Approach</a:t>
            </a:r>
          </a:p>
        </p:txBody>
      </p:sp>
      <p:sp>
        <p:nvSpPr>
          <p:cNvPr id="15" name="Isosceles Triangle 14"/>
          <p:cNvSpPr/>
          <p:nvPr/>
        </p:nvSpPr>
        <p:spPr bwMode="gray">
          <a:xfrm>
            <a:off x="4096819" y="3538012"/>
            <a:ext cx="2125015" cy="270790"/>
          </a:xfrm>
          <a:prstGeom prst="triangle">
            <a:avLst/>
          </a:prstGeom>
          <a:solidFill>
            <a:srgbClr val="F0AB00"/>
          </a:solidFill>
          <a:ln w="19050" cmpd="sng">
            <a:solidFill>
              <a:schemeClr val="accent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Isosceles Triangle 15"/>
          <p:cNvSpPr/>
          <p:nvPr/>
        </p:nvSpPr>
        <p:spPr bwMode="gray">
          <a:xfrm rot="10800000">
            <a:off x="6235715" y="3568929"/>
            <a:ext cx="2125015" cy="245846"/>
          </a:xfrm>
          <a:prstGeom prst="triangle">
            <a:avLst/>
          </a:prstGeom>
          <a:solidFill>
            <a:schemeClr val="accent3"/>
          </a:solidFill>
          <a:ln w="19050" cmpd="sng" algn="ctr">
            <a:solidFill>
              <a:schemeClr val="accent3"/>
            </a:solidFill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21984" y="2043532"/>
            <a:ext cx="2122236" cy="984657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Data-to-Code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/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Intensive computations</a:t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 </a:t>
            </a: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APPLICATION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/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layer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69740" y="4610878"/>
            <a:ext cx="2023481" cy="738664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Code-to-Data</a:t>
            </a:r>
            <a:b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Intensive computations</a:t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 </a:t>
            </a: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DATABASE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 layer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00" y="4234143"/>
            <a:ext cx="1186320" cy="11863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96" y="2156829"/>
            <a:ext cx="1180411" cy="118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 Family of Domain Specific Language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958542" y="3804864"/>
            <a:ext cx="3714" cy="61713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544770" y="3200255"/>
            <a:ext cx="3714" cy="483609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5077546" y="4436273"/>
            <a:ext cx="1765706" cy="1767133"/>
            <a:chOff x="6630988" y="1524795"/>
            <a:chExt cx="2362994" cy="2362994"/>
          </a:xfrm>
        </p:grpSpPr>
        <p:sp>
          <p:nvSpPr>
            <p:cNvPr id="9" name="Oval 8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5"/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10" name="Oval 9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5"/>
            </a:solidFill>
            <a:ln w="12700" algn="ctr">
              <a:noFill/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QL</a:t>
              </a:r>
              <a:endParaRPr lang="en-US" sz="18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5632" y="1434549"/>
            <a:ext cx="1765706" cy="1765705"/>
            <a:chOff x="6630988" y="1524795"/>
            <a:chExt cx="2362994" cy="2362994"/>
          </a:xfrm>
        </p:grpSpPr>
        <p:sp>
          <p:nvSpPr>
            <p:cNvPr id="13" name="Oval 12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3"/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14" name="Oval 13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chemeClr val="accent3"/>
              </a:solidFill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DDL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458984" y="1690658"/>
            <a:ext cx="2921399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Data modelling and retrieval on a higher semantic level </a:t>
            </a:r>
          </a:p>
          <a:p>
            <a:pPr algn="just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Extends native SQL leads to higher productivity </a:t>
            </a:r>
          </a:p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57382" y="4895744"/>
            <a:ext cx="3212734" cy="130766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Consume CDS entities via</a:t>
            </a:r>
            <a:b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</a:b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Open SQL in ABAP</a:t>
            </a:r>
          </a:p>
          <a:p>
            <a:pPr algn="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Fully transparent SQL extensions</a:t>
            </a:r>
          </a:p>
        </p:txBody>
      </p:sp>
      <p:sp>
        <p:nvSpPr>
          <p:cNvPr id="17" name="Rounded Rectangle 16"/>
          <p:cNvSpPr/>
          <p:nvPr/>
        </p:nvSpPr>
        <p:spPr bwMode="gray">
          <a:xfrm>
            <a:off x="653280" y="3683866"/>
            <a:ext cx="3526368" cy="46473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6350" algn="ctr">
            <a:noFill/>
            <a:miter lim="800000"/>
            <a:headEnd/>
            <a:tailEnd/>
          </a:ln>
        </p:spPr>
        <p:txBody>
          <a:bodyPr lIns="179916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Data Definition Language</a:t>
            </a:r>
          </a:p>
        </p:txBody>
      </p:sp>
      <p:sp>
        <p:nvSpPr>
          <p:cNvPr id="18" name="Rounded Rectangle 17"/>
          <p:cNvSpPr/>
          <p:nvPr/>
        </p:nvSpPr>
        <p:spPr bwMode="gray">
          <a:xfrm>
            <a:off x="7741146" y="3683866"/>
            <a:ext cx="3526368" cy="464733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Data Control Language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00761" y="1611146"/>
            <a:ext cx="2832353" cy="19932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Define authorizations for DDL views</a:t>
            </a:r>
          </a:p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Modelled and declarative approach</a:t>
            </a:r>
          </a:p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Integrates with classic authorization concepts</a:t>
            </a:r>
          </a:p>
        </p:txBody>
      </p:sp>
      <p:sp>
        <p:nvSpPr>
          <p:cNvPr id="20" name="Rectangle 19"/>
          <p:cNvSpPr/>
          <p:nvPr/>
        </p:nvSpPr>
        <p:spPr bwMode="gray">
          <a:xfrm>
            <a:off x="3659839" y="3683866"/>
            <a:ext cx="520150" cy="464733"/>
          </a:xfrm>
          <a:prstGeom prst="rect">
            <a:avLst/>
          </a:prstGeom>
          <a:solidFill>
            <a:schemeClr val="accent3"/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7741146" y="3683866"/>
            <a:ext cx="520150" cy="46473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ounded Rectangle 21"/>
          <p:cNvSpPr/>
          <p:nvPr/>
        </p:nvSpPr>
        <p:spPr bwMode="gray">
          <a:xfrm>
            <a:off x="4197214" y="3683866"/>
            <a:ext cx="3526368" cy="464733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Query Language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10380948" y="3200255"/>
            <a:ext cx="3714" cy="483609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9501810" y="1434549"/>
            <a:ext cx="1765706" cy="1765705"/>
            <a:chOff x="6630988" y="1524795"/>
            <a:chExt cx="2362994" cy="2362994"/>
          </a:xfrm>
        </p:grpSpPr>
        <p:sp>
          <p:nvSpPr>
            <p:cNvPr id="25" name="Oval 24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6">
                  <a:lumMod val="50000"/>
                </a:schemeClr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26" name="Oval 25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algn="ctr">
              <a:noFill/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DCL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9282</TotalTime>
  <Words>943</Words>
  <Application>Microsoft Office PowerPoint</Application>
  <PresentationFormat>Custom</PresentationFormat>
  <Paragraphs>167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Arial Unicode MS</vt:lpstr>
      <vt:lpstr>Arial</vt:lpstr>
      <vt:lpstr>Arial Black</vt:lpstr>
      <vt:lpstr>Arial Bold</vt:lpstr>
      <vt:lpstr>Avenir Black</vt:lpstr>
      <vt:lpstr>Avenir Book</vt:lpstr>
      <vt:lpstr>Avenir Light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Agenda – Day 11</vt:lpstr>
      <vt:lpstr>Introduction to Core Data &amp; Services </vt:lpstr>
      <vt:lpstr>Core Data &amp; Services at Glance</vt:lpstr>
      <vt:lpstr>Concept of CDS </vt:lpstr>
      <vt:lpstr>Concept of CDS </vt:lpstr>
      <vt:lpstr>Concept of CDS </vt:lpstr>
      <vt:lpstr>Paradigm Changes in Application Programming</vt:lpstr>
      <vt:lpstr>A Family of Domain Specific Language</vt:lpstr>
      <vt:lpstr>Creating CDS View </vt:lpstr>
      <vt:lpstr>Core Data &amp; Service Entities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261</cp:revision>
  <dcterms:created xsi:type="dcterms:W3CDTF">2013-09-12T13:05:01Z</dcterms:created>
  <dcterms:modified xsi:type="dcterms:W3CDTF">2021-09-07T16:59:08Z</dcterms:modified>
</cp:coreProperties>
</file>